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1" r:id="rId5"/>
    <p:sldId id="259" r:id="rId6"/>
    <p:sldId id="260" r:id="rId7"/>
    <p:sldId id="262" r:id="rId8"/>
    <p:sldId id="263" r:id="rId9"/>
    <p:sldId id="267" r:id="rId10"/>
    <p:sldId id="268" r:id="rId11"/>
    <p:sldId id="264" r:id="rId12"/>
    <p:sldId id="265" r:id="rId13"/>
    <p:sldId id="266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832"/>
    <p:restoredTop sz="94624"/>
  </p:normalViewPr>
  <p:slideViewPr>
    <p:cSldViewPr snapToGrid="0" snapToObjects="1">
      <p:cViewPr varScale="1">
        <p:scale>
          <a:sx n="51" d="100"/>
          <a:sy n="51" d="100"/>
        </p:scale>
        <p:origin x="90" y="13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118920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88913" y="1143293"/>
            <a:ext cx="7034362" cy="4268965"/>
          </a:xfrm>
        </p:spPr>
        <p:txBody>
          <a:bodyPr anchor="t">
            <a:normAutofit/>
          </a:bodyPr>
          <a:lstStyle>
            <a:lvl1pPr algn="l">
              <a:lnSpc>
                <a:spcPct val="85000"/>
              </a:lnSpc>
              <a:defRPr sz="7700" cap="all" baseline="0"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8914" y="5537925"/>
            <a:ext cx="7034362" cy="706355"/>
          </a:xfrm>
        </p:spPr>
        <p:txBody>
          <a:bodyPr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sz="2000" b="0" i="1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88913" y="6314440"/>
            <a:ext cx="1596622" cy="365125"/>
          </a:xfrm>
        </p:spPr>
        <p:txBody>
          <a:bodyPr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3C633830-2244-49AE-BC4A-47F415C177C6}" type="datetimeFigureOut">
              <a:rPr lang="en-US" dirty="0"/>
              <a:pPr/>
              <a:t>10/4/2017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00591" y="6314440"/>
            <a:ext cx="5122683" cy="365125"/>
          </a:xfrm>
        </p:spPr>
        <p:txBody>
          <a:bodyPr/>
          <a:lstStyle>
            <a:lvl1pPr algn="l">
              <a:defRPr b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1416216"/>
            <a:ext cx="407988" cy="365125"/>
          </a:xfrm>
        </p:spPr>
        <p:txBody>
          <a:bodyPr/>
          <a:lstStyle>
            <a:lvl1pPr algn="r">
              <a:defRPr>
                <a:solidFill>
                  <a:schemeClr val="bg2"/>
                </a:solidFill>
              </a:defRPr>
            </a:lvl1pPr>
          </a:lstStyle>
          <a:p>
            <a:fld id="{2AC27A5A-7290-4DE1-BA94-4BE8A8E57DCF}" type="slidenum">
              <a:rPr lang="en-US" dirty="0"/>
              <a:pPr/>
              <a:t>‹Nr.›</a:t>
            </a:fld>
            <a:endParaRPr lang="en-US" dirty="0"/>
          </a:p>
        </p:txBody>
      </p:sp>
      <p:cxnSp>
        <p:nvCxnSpPr>
          <p:cNvPr id="9" name="Straight Connector 8" title="Verticle Rule Line"/>
          <p:cNvCxnSpPr/>
          <p:nvPr/>
        </p:nvCxnSpPr>
        <p:spPr>
          <a:xfrm>
            <a:off x="773855" y="1257300"/>
            <a:ext cx="0" cy="560070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extLst mod="1">
    <p:ext uri="{DCECCB84-F9BA-43D5-87BE-67443E8EF086}">
      <p15:sldGuideLst xmlns:p15="http://schemas.microsoft.com/office/powerpoint/2012/main">
        <p15:guide id="1" orient="horz" pos="792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81600" y="640080"/>
            <a:ext cx="6248398" cy="5584142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3830-2244-49AE-BC4A-47F415C177C6}" type="datetimeFigureOut">
              <a:rPr lang="en-US" dirty="0"/>
              <a:t>10/4/2017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rgbClr val="262626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90765" y="642931"/>
            <a:ext cx="2446670" cy="467810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642932"/>
            <a:ext cx="7070678" cy="4678105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36187" y="5927131"/>
            <a:ext cx="3814856" cy="365125"/>
          </a:xfrm>
        </p:spPr>
        <p:txBody>
          <a:bodyPr/>
          <a:lstStyle/>
          <a:p>
            <a:fld id="{3C633830-2244-49AE-BC4A-47F415C177C6}" type="datetimeFigureOut">
              <a:rPr lang="en-US" dirty="0"/>
              <a:t>10/4/2017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536187" y="6315949"/>
            <a:ext cx="381485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5607592"/>
            <a:ext cx="407988" cy="365125"/>
          </a:xfrm>
        </p:spPr>
        <p:txBody>
          <a:bodyPr/>
          <a:lstStyle/>
          <a:p>
            <a:fld id="{2AC27A5A-7290-4DE1-BA94-4BE8A8E57DCF}" type="slidenum">
              <a:rPr lang="en-US" dirty="0"/>
              <a:t>‹Nr.›</a:t>
            </a:fld>
            <a:endParaRPr lang="en-US" dirty="0"/>
          </a:p>
        </p:txBody>
      </p:sp>
      <p:cxnSp>
        <p:nvCxnSpPr>
          <p:cNvPr id="13" name="Straight Connector 12" title="Horizontal Rule Line"/>
          <p:cNvCxnSpPr/>
          <p:nvPr/>
        </p:nvCxnSpPr>
        <p:spPr>
          <a:xfrm>
            <a:off x="0" y="6199730"/>
            <a:ext cx="10260011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pos="6456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3830-2244-49AE-BC4A-47F415C177C6}" type="datetimeFigureOut">
              <a:rPr lang="en-US" dirty="0"/>
              <a:t>10/4/2017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überschrif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 title="Page Number Shape"/>
          <p:cNvSpPr/>
          <p:nvPr/>
        </p:nvSpPr>
        <p:spPr bwMode="auto">
          <a:xfrm>
            <a:off x="11784011" y="1393748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7673" y="2571722"/>
            <a:ext cx="8296654" cy="3286153"/>
          </a:xfrm>
        </p:spPr>
        <p:txBody>
          <a:bodyPr anchor="t">
            <a:normAutofit/>
          </a:bodyPr>
          <a:lstStyle>
            <a:lvl1pPr>
              <a:lnSpc>
                <a:spcPct val="85000"/>
              </a:lnSpc>
              <a:defRPr sz="7700" cap="all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7673" y="1393748"/>
            <a:ext cx="8401429" cy="819150"/>
          </a:xfrm>
        </p:spPr>
        <p:txBody>
          <a:bodyPr anchor="ctr">
            <a:normAutofit/>
          </a:bodyPr>
          <a:lstStyle>
            <a:lvl1pPr marL="0" indent="0" algn="r">
              <a:lnSpc>
                <a:spcPct val="113000"/>
              </a:lnSpc>
              <a:spcBef>
                <a:spcPts val="0"/>
              </a:spcBef>
              <a:buNone/>
              <a:defRPr sz="20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742955" y="6314439"/>
            <a:ext cx="1596622" cy="365125"/>
          </a:xfrm>
        </p:spPr>
        <p:txBody>
          <a:bodyPr/>
          <a:lstStyle>
            <a:lvl1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C633830-2244-49AE-BC4A-47F415C177C6}" type="datetimeFigureOut">
              <a:rPr lang="en-US" dirty="0"/>
              <a:pPr/>
              <a:t>10/4/2017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47673" y="6314440"/>
            <a:ext cx="6480226" cy="365125"/>
          </a:xfrm>
        </p:spPr>
        <p:txBody>
          <a:bodyPr/>
          <a:lstStyle>
            <a:lvl1pPr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1620760"/>
            <a:ext cx="407988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AC27A5A-7290-4DE1-BA94-4BE8A8E57DCF}" type="slidenum">
              <a:rPr lang="en-US" dirty="0"/>
              <a:pPr/>
              <a:t>‹Nr.›</a:t>
            </a:fld>
            <a:endParaRPr lang="en-US" dirty="0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 flipH="1">
            <a:off x="1" y="6178167"/>
            <a:ext cx="10244326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pos="6456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81600" y="540628"/>
            <a:ext cx="6248400" cy="2488946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3712467"/>
            <a:ext cx="6248400" cy="248222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3830-2244-49AE-BC4A-47F415C177C6}" type="datetimeFigureOut">
              <a:rPr lang="en-US" dirty="0"/>
              <a:t>10/4/2017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7784"/>
            <a:ext cx="3831336" cy="4956048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58065"/>
            <a:ext cx="6245352" cy="914400"/>
          </a:xfrm>
        </p:spPr>
        <p:txBody>
          <a:bodyPr anchor="b"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1526671"/>
            <a:ext cx="6245352" cy="175564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81600" y="3700826"/>
            <a:ext cx="6248400" cy="914400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81600" y="4669432"/>
            <a:ext cx="6245352" cy="175564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3830-2244-49AE-BC4A-47F415C177C6}" type="datetimeFigureOut">
              <a:rPr lang="en-US" dirty="0"/>
              <a:t>10/4/2017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3830-2244-49AE-BC4A-47F415C177C6}" type="datetimeFigureOut">
              <a:rPr lang="en-US" dirty="0"/>
              <a:t>10/4/2017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3830-2244-49AE-BC4A-47F415C177C6}" type="datetimeFigureOut">
              <a:rPr lang="en-US" dirty="0"/>
              <a:t>10/4/2017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5479"/>
            <a:ext cx="3838776" cy="1921022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4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564147"/>
            <a:ext cx="6248400" cy="5622644"/>
          </a:xfrm>
        </p:spPr>
        <p:txBody>
          <a:bodyPr/>
          <a:lstStyle>
            <a:lvl1pPr>
              <a:lnSpc>
                <a:spcPct val="112000"/>
              </a:lnSpc>
              <a:defRPr sz="2000"/>
            </a:lvl1pPr>
            <a:lvl2pPr>
              <a:lnSpc>
                <a:spcPct val="112000"/>
              </a:lnSpc>
              <a:defRPr sz="1800"/>
            </a:lvl2pPr>
            <a:lvl3pPr>
              <a:lnSpc>
                <a:spcPct val="112000"/>
              </a:lnSpc>
              <a:defRPr sz="1600"/>
            </a:lvl3pPr>
            <a:lvl4pPr>
              <a:lnSpc>
                <a:spcPct val="112000"/>
              </a:lnSpc>
              <a:defRPr sz="1400"/>
            </a:lvl4pPr>
            <a:lvl5pPr>
              <a:lnSpc>
                <a:spcPct val="112000"/>
              </a:lnSpc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2000" y="2621512"/>
            <a:ext cx="3838776" cy="3239537"/>
          </a:xfrm>
        </p:spPr>
        <p:txBody>
          <a:bodyPr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3830-2244-49AE-BC4A-47F415C177C6}" type="datetimeFigureOut">
              <a:rPr lang="en-US" dirty="0"/>
              <a:t>10/4/2017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8952" y="557261"/>
            <a:ext cx="3840480" cy="1919239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4000" baseline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57800" y="0"/>
            <a:ext cx="6172200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auf Platzhalter ziehen oder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8952" y="2621512"/>
            <a:ext cx="3840480" cy="3236976"/>
          </a:xfrm>
        </p:spPr>
        <p:txBody>
          <a:bodyPr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3830-2244-49AE-BC4A-47F415C177C6}" type="datetimeFigureOut">
              <a:rPr lang="en-US" dirty="0"/>
              <a:t>10/4/2017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6" title="Page Number Shape"/>
          <p:cNvSpPr/>
          <p:nvPr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49524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69066"/>
            <a:ext cx="6248398" cy="56551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1" y="593006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3C633830-2244-49AE-BC4A-47F415C177C6}" type="datetimeFigureOut">
              <a:rPr lang="en-US" dirty="0"/>
              <a:pPr/>
              <a:t>10/4/2017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62001" y="631444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200" b="1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84011" y="5607592"/>
            <a:ext cx="4079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1" baseline="0">
                <a:solidFill>
                  <a:schemeClr val="bg2"/>
                </a:solidFill>
                <a:latin typeface="+mj-lt"/>
              </a:defRPr>
            </a:lvl1pPr>
          </a:lstStyle>
          <a:p>
            <a:fld id="{2AC27A5A-7290-4DE1-BA94-4BE8A8E57DCF}" type="slidenum">
              <a:rPr lang="en-US" dirty="0"/>
              <a:pPr/>
              <a:t>‹Nr.›</a:t>
            </a:fld>
            <a:endParaRPr lang="en-US" dirty="0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5000" b="0" i="1" kern="1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20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685800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8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6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4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057400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971800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3429000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886200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832">
          <p15:clr>
            <a:srgbClr val="F26B43"/>
          </p15:clr>
        </p15:guide>
        <p15:guide id="2" pos="480">
          <p15:clr>
            <a:srgbClr val="F26B43"/>
          </p15:clr>
        </p15:guide>
        <p15:guide id="3" orient="horz" pos="432">
          <p15:clr>
            <a:srgbClr val="F26B43"/>
          </p15:clr>
        </p15:guide>
        <p15:guide id="4" pos="7200">
          <p15:clr>
            <a:srgbClr val="F26B43"/>
          </p15:clr>
        </p15:guide>
        <p15:guide id="5" pos="32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088912" y="1143293"/>
            <a:ext cx="9726726" cy="4268965"/>
          </a:xfrm>
        </p:spPr>
        <p:txBody>
          <a:bodyPr/>
          <a:lstStyle/>
          <a:p>
            <a:r>
              <a:rPr lang="de-DE" dirty="0"/>
              <a:t>Antike</a:t>
            </a:r>
            <a:br>
              <a:rPr lang="de-DE" dirty="0"/>
            </a:br>
            <a:r>
              <a:rPr lang="de-DE" dirty="0"/>
              <a:t>Hochkulturen</a:t>
            </a:r>
            <a:br>
              <a:rPr lang="de-DE" dirty="0"/>
            </a:br>
            <a:r>
              <a:rPr lang="de-DE" dirty="0"/>
              <a:t>in</a:t>
            </a:r>
            <a:br>
              <a:rPr lang="de-DE" dirty="0"/>
            </a:br>
            <a:r>
              <a:rPr lang="de-DE" dirty="0"/>
              <a:t>Indien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Alexander Brenner 2CHIF</a:t>
            </a:r>
          </a:p>
        </p:txBody>
      </p:sp>
    </p:spTree>
    <p:extLst>
      <p:ext uri="{BB962C8B-B14F-4D97-AF65-F5344CB8AC3E}">
        <p14:creationId xmlns:p14="http://schemas.microsoft.com/office/powerpoint/2010/main" val="12330029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4DDE24E0-3740-4905-B1E3-A2EE6C8F8D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34595" y="568325"/>
            <a:ext cx="5275209" cy="5656263"/>
          </a:xfrm>
        </p:spPr>
      </p:pic>
    </p:spTree>
    <p:extLst>
      <p:ext uri="{BB962C8B-B14F-4D97-AF65-F5344CB8AC3E}">
        <p14:creationId xmlns:p14="http://schemas.microsoft.com/office/powerpoint/2010/main" val="22312199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DE1CE5-79D0-40CA-B3A8-DA2C20ECCA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59678"/>
            <a:ext cx="4595906" cy="4952492"/>
          </a:xfrm>
        </p:spPr>
        <p:txBody>
          <a:bodyPr/>
          <a:lstStyle/>
          <a:p>
            <a:r>
              <a:rPr lang="de-AT" dirty="0"/>
              <a:t>Ausgrabungen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2839D1D-6DBD-48D0-A879-85CF59A15B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sz="3200" dirty="0"/>
              <a:t>Kenntnisse von Lebewesen</a:t>
            </a:r>
          </a:p>
          <a:p>
            <a:r>
              <a:rPr lang="de-AT" sz="3200" dirty="0"/>
              <a:t>Völker hatten Handelsbeziehungen</a:t>
            </a:r>
          </a:p>
          <a:p>
            <a:r>
              <a:rPr lang="de-AT" sz="3200" dirty="0"/>
              <a:t>Artefakte</a:t>
            </a:r>
          </a:p>
          <a:p>
            <a:r>
              <a:rPr lang="de-AT" sz="3200" dirty="0"/>
              <a:t>Infrastruktur</a:t>
            </a:r>
          </a:p>
          <a:p>
            <a:pPr lvl="1"/>
            <a:r>
              <a:rPr lang="de-AT" sz="2800" dirty="0"/>
              <a:t>Rechteckiges Straßennetz</a:t>
            </a:r>
          </a:p>
          <a:p>
            <a:pPr lvl="1"/>
            <a:r>
              <a:rPr lang="de-AT" sz="2800" dirty="0"/>
              <a:t>Getreidespeicher</a:t>
            </a:r>
          </a:p>
          <a:p>
            <a:pPr lvl="1"/>
            <a:r>
              <a:rPr lang="de-AT" sz="2800" dirty="0"/>
              <a:t>Bewässerungssystem</a:t>
            </a:r>
          </a:p>
          <a:p>
            <a:pPr lvl="1"/>
            <a:r>
              <a:rPr lang="de-AT" sz="2800" dirty="0"/>
              <a:t>Kanalisationssystem</a:t>
            </a:r>
          </a:p>
          <a:p>
            <a:pPr marL="402336" lvl="1" indent="0">
              <a:buNone/>
            </a:pPr>
            <a:endParaRPr lang="de-AT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C01CE0E9-DEE6-4B3B-8975-4CFD00AA74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40025"/>
            <a:ext cx="4595906" cy="3001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07506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7510912-35AD-4649-9A65-718025879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Ende der</a:t>
            </a:r>
            <a:br>
              <a:rPr lang="de-AT" dirty="0"/>
            </a:br>
            <a:r>
              <a:rPr lang="de-AT" dirty="0"/>
              <a:t>Antiken</a:t>
            </a:r>
            <a:br>
              <a:rPr lang="de-AT" dirty="0"/>
            </a:br>
            <a:r>
              <a:rPr lang="de-AT" dirty="0"/>
              <a:t>Indischen</a:t>
            </a:r>
            <a:br>
              <a:rPr lang="de-AT" dirty="0"/>
            </a:br>
            <a:r>
              <a:rPr lang="de-AT" dirty="0"/>
              <a:t>Hochkultur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D50E3E9-966F-49E2-B496-8DF1B6D3B3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1238510"/>
            <a:ext cx="6248398" cy="5655156"/>
          </a:xfrm>
        </p:spPr>
        <p:txBody>
          <a:bodyPr/>
          <a:lstStyle/>
          <a:p>
            <a:r>
              <a:rPr lang="de-AT" sz="3600" dirty="0"/>
              <a:t>Geologische Veränderungen</a:t>
            </a:r>
          </a:p>
          <a:p>
            <a:pPr lvl="1"/>
            <a:r>
              <a:rPr lang="de-AT" sz="3200" dirty="0"/>
              <a:t>Anstieg des Meeresspiegels</a:t>
            </a:r>
          </a:p>
          <a:p>
            <a:pPr lvl="1"/>
            <a:r>
              <a:rPr lang="de-AT" sz="3200" dirty="0"/>
              <a:t>Verschmutzung der Flüsse</a:t>
            </a:r>
          </a:p>
          <a:p>
            <a:pPr marL="402336" lvl="1" indent="0">
              <a:buNone/>
            </a:pPr>
            <a:endParaRPr lang="de-AT" sz="3200" dirty="0"/>
          </a:p>
          <a:p>
            <a:r>
              <a:rPr lang="de-AT" sz="3600" dirty="0"/>
              <a:t>Angriffe</a:t>
            </a:r>
          </a:p>
          <a:p>
            <a:r>
              <a:rPr lang="de-AT" sz="3600" dirty="0"/>
              <a:t>Naturkatastrophe(n) ?</a:t>
            </a:r>
          </a:p>
          <a:p>
            <a:endParaRPr lang="de-AT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021514E-E753-4065-96AD-7D873CFCCA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71850"/>
            <a:ext cx="4572000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5150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1EA412-7A5D-42E1-8D05-144C47364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Weitere Einflüsse der Indus Kultur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F33B694-0A90-47E4-A42B-B8D45A3F24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AT" sz="3200" dirty="0"/>
              <a:t>Arier (Perser) besiedelten  </a:t>
            </a:r>
            <a:r>
              <a:rPr lang="de-AT" sz="3200" dirty="0" err="1"/>
              <a:t>Industal</a:t>
            </a:r>
            <a:endParaRPr lang="de-AT" sz="3200" dirty="0"/>
          </a:p>
          <a:p>
            <a:r>
              <a:rPr lang="de-AT" sz="3200" dirty="0"/>
              <a:t>Sie brachten Rind &amp; Milchprodukte</a:t>
            </a:r>
          </a:p>
          <a:p>
            <a:r>
              <a:rPr lang="de-AT" sz="3200" dirty="0"/>
              <a:t>Unterschiede zwischen Norden und Süden</a:t>
            </a:r>
          </a:p>
          <a:p>
            <a:r>
              <a:rPr lang="de-AT" sz="3200" dirty="0" err="1"/>
              <a:t>Himalajaregion</a:t>
            </a:r>
            <a:r>
              <a:rPr lang="de-AT" sz="3200" dirty="0"/>
              <a:t> (demokratisch)</a:t>
            </a:r>
          </a:p>
          <a:p>
            <a:r>
              <a:rPr lang="de-AT" sz="3200" dirty="0" err="1"/>
              <a:t>Gangesregion</a:t>
            </a:r>
            <a:r>
              <a:rPr lang="de-AT" sz="3200" dirty="0"/>
              <a:t> (Erbmonarchie)</a:t>
            </a:r>
          </a:p>
          <a:p>
            <a:r>
              <a:rPr lang="de-AT" sz="3200" dirty="0"/>
              <a:t>Städte entstanden</a:t>
            </a:r>
          </a:p>
          <a:p>
            <a:r>
              <a:rPr lang="de-AT" sz="3200" dirty="0"/>
              <a:t>Ersten Banken &amp; Münzen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58368A9-43CC-4609-998A-D55B01B880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96644"/>
            <a:ext cx="4595906" cy="2612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6759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5D5CAFE-A5B7-4243-916F-228CE46DEB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Hinduismus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1F813ED-EE6E-4BF0-B0A8-2D9BF55E3C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1600" y="2074016"/>
            <a:ext cx="6248398" cy="5655156"/>
          </a:xfrm>
        </p:spPr>
        <p:txBody>
          <a:bodyPr>
            <a:normAutofit/>
          </a:bodyPr>
          <a:lstStyle/>
          <a:p>
            <a:r>
              <a:rPr lang="de-AT" sz="3600" dirty="0"/>
              <a:t>Älteste Religion der Welt</a:t>
            </a:r>
          </a:p>
          <a:p>
            <a:r>
              <a:rPr lang="de-AT" sz="3600" dirty="0"/>
              <a:t>Einheitliche Lehre</a:t>
            </a:r>
          </a:p>
          <a:p>
            <a:r>
              <a:rPr lang="de-AT" sz="3600" dirty="0"/>
              <a:t>Kastensystem</a:t>
            </a:r>
          </a:p>
          <a:p>
            <a:r>
              <a:rPr lang="de-AT" sz="3600" dirty="0"/>
              <a:t>Glaube an Wiedergeburt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06AF07A-300A-41E4-BA15-904CC28C23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29632"/>
            <a:ext cx="4557070" cy="3037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0357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088912" y="2381543"/>
            <a:ext cx="10645888" cy="4268965"/>
          </a:xfrm>
        </p:spPr>
        <p:txBody>
          <a:bodyPr/>
          <a:lstStyle/>
          <a:p>
            <a:r>
              <a:rPr lang="de-DE" dirty="0"/>
              <a:t>Danke für eure Aufmerksamkeit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Alexander Brenner 2CHIF</a:t>
            </a:r>
          </a:p>
        </p:txBody>
      </p:sp>
    </p:spTree>
    <p:extLst>
      <p:ext uri="{BB962C8B-B14F-4D97-AF65-F5344CB8AC3E}">
        <p14:creationId xmlns:p14="http://schemas.microsoft.com/office/powerpoint/2010/main" val="8585839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Überblick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95887" y="883391"/>
            <a:ext cx="6248398" cy="5655156"/>
          </a:xfrm>
        </p:spPr>
        <p:txBody>
          <a:bodyPr>
            <a:normAutofit/>
          </a:bodyPr>
          <a:lstStyle/>
          <a:p>
            <a:endParaRPr lang="de-DE" sz="3600" dirty="0"/>
          </a:p>
          <a:p>
            <a:endParaRPr lang="de-DE" sz="3600" dirty="0"/>
          </a:p>
          <a:p>
            <a:r>
              <a:rPr lang="de-DE" sz="3600" dirty="0"/>
              <a:t>Entstehung</a:t>
            </a:r>
          </a:p>
          <a:p>
            <a:r>
              <a:rPr lang="de-DE" sz="3600" dirty="0"/>
              <a:t>Hochkultur</a:t>
            </a:r>
          </a:p>
          <a:p>
            <a:r>
              <a:rPr lang="de-DE" sz="3600" dirty="0"/>
              <a:t>Religion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488CB99-36D0-4985-9479-41BEBDA92A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69705"/>
            <a:ext cx="4507345" cy="2535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01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Merkmale einer Hochkultur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210175" y="1054841"/>
            <a:ext cx="6248398" cy="5655156"/>
          </a:xfrm>
        </p:spPr>
        <p:txBody>
          <a:bodyPr>
            <a:normAutofit/>
          </a:bodyPr>
          <a:lstStyle/>
          <a:p>
            <a:r>
              <a:rPr lang="de-DE" sz="3200" dirty="0"/>
              <a:t>Hoch entwickelte Produktionsmethoden</a:t>
            </a:r>
          </a:p>
          <a:p>
            <a:r>
              <a:rPr lang="de-DE" sz="3200" dirty="0"/>
              <a:t>Soziale Strukturen</a:t>
            </a:r>
          </a:p>
          <a:p>
            <a:r>
              <a:rPr lang="de-DE" sz="3200" dirty="0"/>
              <a:t>Ausgeprägtes Herrschaftssystem</a:t>
            </a:r>
          </a:p>
          <a:p>
            <a:r>
              <a:rPr lang="de-DE" sz="3200" dirty="0"/>
              <a:t>Religion</a:t>
            </a:r>
          </a:p>
          <a:p>
            <a:r>
              <a:rPr lang="de-DE" sz="3200" dirty="0"/>
              <a:t>Schrift &amp; Sprache</a:t>
            </a:r>
          </a:p>
          <a:p>
            <a:r>
              <a:rPr lang="de-DE" sz="3200" dirty="0"/>
              <a:t>Entwicklung &amp; Fortschritt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1A4356C5-3068-4477-93AA-C394159FE6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07935"/>
            <a:ext cx="4521077" cy="2818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6770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Merkmale einer Hochkultur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495925" y="1926379"/>
            <a:ext cx="6248398" cy="5655156"/>
          </a:xfrm>
        </p:spPr>
        <p:txBody>
          <a:bodyPr/>
          <a:lstStyle/>
          <a:p>
            <a:r>
              <a:rPr lang="de-DE" sz="3600" dirty="0"/>
              <a:t>Staatenbildung</a:t>
            </a:r>
          </a:p>
          <a:p>
            <a:r>
              <a:rPr lang="de-DE" sz="3600" dirty="0"/>
              <a:t>Regeln, Gesetze</a:t>
            </a:r>
          </a:p>
          <a:p>
            <a:r>
              <a:rPr lang="de-DE" sz="3600" dirty="0"/>
              <a:t>Berufe</a:t>
            </a:r>
          </a:p>
          <a:p>
            <a:r>
              <a:rPr lang="de-DE" sz="3600" dirty="0"/>
              <a:t>Bildung</a:t>
            </a:r>
          </a:p>
          <a:p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CE3007D8-04BE-4D24-AA62-6F6395DA9D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68072"/>
            <a:ext cx="4595906" cy="2585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2221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14313" y="569066"/>
            <a:ext cx="4643437" cy="4952492"/>
          </a:xfrm>
        </p:spPr>
        <p:txBody>
          <a:bodyPr/>
          <a:lstStyle/>
          <a:p>
            <a:r>
              <a:rPr lang="de-DE" dirty="0"/>
              <a:t>Verschiedenste</a:t>
            </a:r>
            <a:br>
              <a:rPr lang="de-DE" dirty="0"/>
            </a:br>
            <a:r>
              <a:rPr lang="de-DE" dirty="0"/>
              <a:t>Hochkulturen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324475" y="2226416"/>
            <a:ext cx="6248398" cy="5655156"/>
          </a:xfrm>
        </p:spPr>
        <p:txBody>
          <a:bodyPr>
            <a:normAutofit/>
          </a:bodyPr>
          <a:lstStyle/>
          <a:p>
            <a:r>
              <a:rPr lang="de-DE" sz="3600" dirty="0"/>
              <a:t>Mesopotamien</a:t>
            </a:r>
          </a:p>
          <a:p>
            <a:r>
              <a:rPr lang="de-DE" sz="3600" dirty="0"/>
              <a:t>Ägypten</a:t>
            </a:r>
          </a:p>
          <a:p>
            <a:r>
              <a:rPr lang="de-DE" sz="3600" dirty="0"/>
              <a:t>Indus Kultur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CDF5775-FB68-46A4-8AA1-926411F5E3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66919"/>
            <a:ext cx="4525818" cy="2545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7520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Indus Kultur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95888" y="983404"/>
            <a:ext cx="6248398" cy="5655156"/>
          </a:xfrm>
        </p:spPr>
        <p:txBody>
          <a:bodyPr/>
          <a:lstStyle/>
          <a:p>
            <a:r>
              <a:rPr lang="de-DE" sz="3200" dirty="0" err="1"/>
              <a:t>Industal</a:t>
            </a:r>
            <a:r>
              <a:rPr lang="de-DE" sz="3200" dirty="0"/>
              <a:t> (Pakistan)</a:t>
            </a:r>
          </a:p>
          <a:p>
            <a:r>
              <a:rPr lang="de-DE" sz="3200" dirty="0" err="1"/>
              <a:t>Sindus</a:t>
            </a:r>
            <a:r>
              <a:rPr lang="de-DE" sz="3200" dirty="0"/>
              <a:t> (Indus) &amp; Ganges</a:t>
            </a:r>
          </a:p>
          <a:p>
            <a:r>
              <a:rPr lang="de-DE" sz="3200" dirty="0"/>
              <a:t>1,25 Millionen km² </a:t>
            </a:r>
            <a:r>
              <a:rPr lang="de-DE" sz="32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Fläche</a:t>
            </a:r>
          </a:p>
          <a:p>
            <a:r>
              <a:rPr lang="de-DE" sz="3200" dirty="0"/>
              <a:t>Multikulturell</a:t>
            </a:r>
          </a:p>
          <a:p>
            <a:r>
              <a:rPr lang="de-DE" sz="3200" dirty="0"/>
              <a:t>Bis zu 12 verschiedenen Schriften</a:t>
            </a:r>
          </a:p>
          <a:p>
            <a:r>
              <a:rPr lang="de-DE" sz="3200" dirty="0"/>
              <a:t>Steinmalerei &amp; Symbolsprache</a:t>
            </a:r>
          </a:p>
          <a:p>
            <a:r>
              <a:rPr lang="de-DE" sz="3200" dirty="0"/>
              <a:t>Hinduismus vorherrschend</a:t>
            </a:r>
          </a:p>
          <a:p>
            <a:endParaRPr lang="de-DE" dirty="0"/>
          </a:p>
          <a:p>
            <a:endParaRPr lang="de-DE" i="1" dirty="0"/>
          </a:p>
          <a:p>
            <a:endParaRPr lang="de-DE" dirty="0"/>
          </a:p>
          <a:p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5D6E4C8-9E5A-4491-BCDB-01390E0EE7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16081"/>
            <a:ext cx="4440135" cy="2954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8207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C81122-4628-476B-897B-7545BFA58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Indus Kultur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30E2C19-56DC-4581-B0FE-ACFCFE7B2A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1600" y="2302616"/>
            <a:ext cx="6248398" cy="5655156"/>
          </a:xfrm>
        </p:spPr>
        <p:txBody>
          <a:bodyPr>
            <a:normAutofit/>
          </a:bodyPr>
          <a:lstStyle/>
          <a:p>
            <a:r>
              <a:rPr lang="de-AT" sz="3600" dirty="0"/>
              <a:t>Völker mobil</a:t>
            </a:r>
          </a:p>
          <a:p>
            <a:r>
              <a:rPr lang="de-AT" sz="3600" dirty="0"/>
              <a:t>Seidenstraße</a:t>
            </a:r>
          </a:p>
          <a:p>
            <a:r>
              <a:rPr lang="de-AT" sz="3600" dirty="0" err="1"/>
              <a:t>Mohenjo</a:t>
            </a:r>
            <a:r>
              <a:rPr lang="de-AT" sz="3600" dirty="0"/>
              <a:t> </a:t>
            </a:r>
            <a:r>
              <a:rPr lang="de-AT" sz="3600" dirty="0" err="1"/>
              <a:t>Daro</a:t>
            </a:r>
            <a:r>
              <a:rPr lang="de-AT" sz="3600" dirty="0"/>
              <a:t> &amp; </a:t>
            </a:r>
            <a:r>
              <a:rPr lang="de-AT" sz="3600" dirty="0" err="1"/>
              <a:t>Harappa</a:t>
            </a:r>
            <a:endParaRPr lang="de-AT" sz="3600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00CD993-3012-4BD6-B232-EA81B7B229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35924"/>
            <a:ext cx="4530044" cy="2686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6103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B6A700-F2CB-4CBA-A662-3A1266383C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Mohenjo</a:t>
            </a:r>
            <a:r>
              <a:rPr lang="de-AT" dirty="0"/>
              <a:t> </a:t>
            </a:r>
            <a:r>
              <a:rPr lang="de-AT" dirty="0" err="1"/>
              <a:t>Daro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3B44A4B-DEBB-479F-B076-FA0CB9CF45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1600" y="1202844"/>
            <a:ext cx="6248398" cy="5655156"/>
          </a:xfrm>
        </p:spPr>
        <p:txBody>
          <a:bodyPr/>
          <a:lstStyle/>
          <a:p>
            <a:r>
              <a:rPr lang="de-AT" sz="3600" dirty="0" err="1"/>
              <a:t>Mohenjo</a:t>
            </a:r>
            <a:r>
              <a:rPr lang="de-AT" sz="3600" dirty="0"/>
              <a:t> </a:t>
            </a:r>
            <a:r>
              <a:rPr lang="de-AT" sz="3600" dirty="0" err="1"/>
              <a:t>Daro</a:t>
            </a:r>
            <a:r>
              <a:rPr lang="de-AT" sz="3600" dirty="0"/>
              <a:t> (1924) </a:t>
            </a:r>
          </a:p>
          <a:p>
            <a:r>
              <a:rPr lang="de-AT" sz="3600" dirty="0"/>
              <a:t>Sir John Marshall</a:t>
            </a:r>
          </a:p>
          <a:p>
            <a:r>
              <a:rPr lang="de-AT" sz="3600" dirty="0"/>
              <a:t>30.000 Einwohner</a:t>
            </a:r>
          </a:p>
          <a:p>
            <a:r>
              <a:rPr lang="de-AT" sz="3600" dirty="0"/>
              <a:t>Weder Armut noch Reichtum</a:t>
            </a:r>
          </a:p>
          <a:p>
            <a:r>
              <a:rPr lang="de-AT" sz="3600" dirty="0"/>
              <a:t>Keine Slums</a:t>
            </a:r>
          </a:p>
          <a:p>
            <a:r>
              <a:rPr lang="de-AT" sz="3600" dirty="0"/>
              <a:t>Sehr gute Wohnqualität</a:t>
            </a:r>
          </a:p>
          <a:p>
            <a:endParaRPr lang="de-AT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02BC713-79E6-476C-AF1A-21808973F2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3891" y="3338743"/>
            <a:ext cx="4595907" cy="240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2042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E935049F-8DAE-47E7-8A54-C6A0DD747D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7492" y="185738"/>
            <a:ext cx="7252229" cy="5817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540046"/>
      </p:ext>
    </p:extLst>
  </p:cSld>
  <p:clrMapOvr>
    <a:masterClrMapping/>
  </p:clrMapOvr>
</p:sld>
</file>

<file path=ppt/theme/theme1.xml><?xml version="1.0" encoding="utf-8"?>
<a:theme xmlns:a="http://schemas.openxmlformats.org/drawingml/2006/main" name="TF10001028">
  <a:themeElements>
    <a:clrScheme name="Headlines">
      <a:dk1>
        <a:sysClr val="windowText" lastClr="000000"/>
      </a:dk1>
      <a:lt1>
        <a:sysClr val="window" lastClr="FFFFFF"/>
      </a:lt1>
      <a:dk2>
        <a:srgbClr val="1D1A1D"/>
      </a:dk2>
      <a:lt2>
        <a:srgbClr val="F5F5F5"/>
      </a:lt2>
      <a:accent1>
        <a:srgbClr val="439EB7"/>
      </a:accent1>
      <a:accent2>
        <a:srgbClr val="E28B55"/>
      </a:accent2>
      <a:accent3>
        <a:srgbClr val="DCB64D"/>
      </a:accent3>
      <a:accent4>
        <a:srgbClr val="4CA198"/>
      </a:accent4>
      <a:accent5>
        <a:srgbClr val="835B82"/>
      </a:accent5>
      <a:accent6>
        <a:srgbClr val="645135"/>
      </a:accent6>
      <a:hlink>
        <a:srgbClr val="439EB7"/>
      </a:hlink>
      <a:folHlink>
        <a:srgbClr val="835B82"/>
      </a:folHlink>
    </a:clrScheme>
    <a:fontScheme name="Headlines">
      <a:majorFont>
        <a:latin typeface="Century Schoolbook" panose="020406040505050203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Headlines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100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88900" dist="25400" dir="10800000">
              <a:srgbClr val="000000">
                <a:alpha val="25000"/>
              </a:srgbClr>
            </a:innerShdw>
            <a:outerShdw blurRad="25400" dist="25400" dir="5400000" rotWithShape="0">
              <a:srgbClr val="FFFFFF">
                <a:alpha val="1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10001028" id="{74669713-C080-4C4B-A409-6275C5640D79}" vid="{1684E3E2-D34F-4E98-BFE5-F03BFC5861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Schlagzeilen</Template>
  <TotalTime>0</TotalTime>
  <Words>179</Words>
  <Application>Microsoft Office PowerPoint</Application>
  <PresentationFormat>Breitbild</PresentationFormat>
  <Paragraphs>76</Paragraphs>
  <Slides>15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19" baseType="lpstr">
      <vt:lpstr>Arial</vt:lpstr>
      <vt:lpstr>Century Schoolbook</vt:lpstr>
      <vt:lpstr>Corbel</vt:lpstr>
      <vt:lpstr>TF10001028</vt:lpstr>
      <vt:lpstr>Antike Hochkulturen in Indien</vt:lpstr>
      <vt:lpstr>Überblick</vt:lpstr>
      <vt:lpstr>Merkmale einer Hochkultur</vt:lpstr>
      <vt:lpstr>Merkmale einer Hochkultur</vt:lpstr>
      <vt:lpstr>Verschiedenste Hochkulturen</vt:lpstr>
      <vt:lpstr>Indus Kultur</vt:lpstr>
      <vt:lpstr>Indus Kultur</vt:lpstr>
      <vt:lpstr>Mohenjo Daro</vt:lpstr>
      <vt:lpstr>PowerPoint-Präsentation</vt:lpstr>
      <vt:lpstr>PowerPoint-Präsentation</vt:lpstr>
      <vt:lpstr>Ausgrabungen</vt:lpstr>
      <vt:lpstr>Ende der Antiken Indischen Hochkultur</vt:lpstr>
      <vt:lpstr>Weitere Einflüsse der Indus Kultur</vt:lpstr>
      <vt:lpstr>Hinduismus</vt:lpstr>
      <vt:lpstr>Danke für eure Aufmerksamkeit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Antike Hochkulturen in Indien</dc:title>
  <dc:creator>Brenner Alexander Reinhard, 2CHIF</dc:creator>
  <cp:lastModifiedBy>Brenner Alexander Reinhard, 2CHIF</cp:lastModifiedBy>
  <cp:revision>18</cp:revision>
  <dcterms:created xsi:type="dcterms:W3CDTF">2017-10-03T16:47:11Z</dcterms:created>
  <dcterms:modified xsi:type="dcterms:W3CDTF">2017-10-04T18:31:44Z</dcterms:modified>
</cp:coreProperties>
</file>

<file path=docProps/thumbnail.jpeg>
</file>